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</p:sldIdLst>
  <p:sldSz cy="5143500" cx="9144000"/>
  <p:notesSz cx="6858000" cy="9144000"/>
  <p:embeddedFontLst>
    <p:embeddedFont>
      <p:font typeface="Francois One"/>
      <p:regular r:id="rId44"/>
    </p:embeddedFont>
    <p:embeddedFont>
      <p:font typeface="Open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22" Type="http://schemas.openxmlformats.org/officeDocument/2006/relationships/slide" Target="slides/slide18.xml"/><Relationship Id="rId44" Type="http://schemas.openxmlformats.org/officeDocument/2006/relationships/font" Target="fonts/FrancoisOne-regular.fntdata"/><Relationship Id="rId21" Type="http://schemas.openxmlformats.org/officeDocument/2006/relationships/slide" Target="slides/slide17.xml"/><Relationship Id="rId43" Type="http://schemas.openxmlformats.org/officeDocument/2006/relationships/slide" Target="slides/slide39.xml"/><Relationship Id="rId24" Type="http://schemas.openxmlformats.org/officeDocument/2006/relationships/slide" Target="slides/slide20.xml"/><Relationship Id="rId46" Type="http://schemas.openxmlformats.org/officeDocument/2006/relationships/font" Target="fonts/OpenSans-bold.fntdata"/><Relationship Id="rId23" Type="http://schemas.openxmlformats.org/officeDocument/2006/relationships/slide" Target="slides/slide19.xml"/><Relationship Id="rId45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OpenSans-boldItalic.fntdata"/><Relationship Id="rId25" Type="http://schemas.openxmlformats.org/officeDocument/2006/relationships/slide" Target="slides/slide21.xml"/><Relationship Id="rId47" Type="http://schemas.openxmlformats.org/officeDocument/2006/relationships/font" Target="fonts/OpenSans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amazon.com/433Mhz-Wireless-Transmitter-Receiver-Module/dp/B00GYV0YNM" TargetMode="External"/><Relationship Id="rId3" Type="http://schemas.openxmlformats.org/officeDocument/2006/relationships/hyperlink" Target="https://www.amazon.com/Nrf24l01-Antenna-Wireless-Transceiver-Communication/dp/B00OIQ8FS6" TargetMode="Externa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mrh20.github.io/RF24Network/Tuning.html" TargetMode="Externa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csr.jhu.edu/events/jhu-robotics-industry-day-2017/#.WQtOsOXyu00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Bailey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Rachel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Rachel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PJ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PJ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PJ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Matt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https://www.amazon.com/433Mhz-Wireless-Transmitter-Receiver-Module/dp/B00GYV0YNM</a:t>
            </a:r>
          </a:p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https://www.amazon.com/Nrf24l01-Antenna-Wireless-Transceiver-Communication/dp/B00OIQ8FS6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Andrew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Image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https://tmrh20.github.io/RF24Network/Tuning.html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Andrew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Bailey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Andrew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Shape 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Andrew</a:t>
            </a: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https://lcsr.jhu.edu/events/jhu-robotics-industry-day-2017/#.WQtOsOXyu00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Rachel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Rachel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Shape 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Bailey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Bailey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Bailey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Rachel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u4Q3ZUMRnmA" TargetMode="External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C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272425" y="2628106"/>
            <a:ext cx="8520600" cy="86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80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Awareness</a:t>
            </a:r>
          </a:p>
        </p:txBody>
      </p:sp>
      <p:sp>
        <p:nvSpPr>
          <p:cNvPr id="55" name="Shape 55"/>
          <p:cNvSpPr txBox="1"/>
          <p:nvPr>
            <p:ph type="title"/>
          </p:nvPr>
        </p:nvSpPr>
        <p:spPr>
          <a:xfrm>
            <a:off x="272425" y="3595481"/>
            <a:ext cx="8520600" cy="48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EA9999"/>
                </a:solidFill>
                <a:latin typeface="Open Sans"/>
                <a:ea typeface="Open Sans"/>
                <a:cs typeface="Open Sans"/>
                <a:sym typeface="Open Sans"/>
              </a:rPr>
              <a:t>Matthew Ige, Rachel Kinney, Bailey Parker, PJ Piantone, Andrew Zhu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4400" y="1059918"/>
            <a:ext cx="1955200" cy="122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Early Testing - Client / Server (Cellular)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What does mobile data performance look like?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How does it compare to WiFi?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Test Application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Lead us to three possible models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Hardware experimentation</a:t>
            </a:r>
          </a:p>
        </p:txBody>
      </p:sp>
      <p:sp>
        <p:nvSpPr>
          <p:cNvPr id="112" name="Shape 112"/>
          <p:cNvSpPr txBox="1"/>
          <p:nvPr>
            <p:ph type="title"/>
          </p:nvPr>
        </p:nvSpPr>
        <p:spPr>
          <a:xfrm>
            <a:off x="311700" y="29419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Early Testing - Peer to Peer (RF)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Connection Test Application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311700" y="1811725"/>
            <a:ext cx="1587600" cy="19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Mobile Data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4G from Malone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Mean: 442 ms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Median: 435 ms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More variability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6771650" y="1514870"/>
            <a:ext cx="2108100" cy="2542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WiFi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u="sng"/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hopkins network in Malone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Mean: 300 - 450 ms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Median: 410 ms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More 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consistent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, but more dependant on specific URL</a:t>
            </a:r>
          </a:p>
        </p:txBody>
      </p:sp>
      <p:grpSp>
        <p:nvGrpSpPr>
          <p:cNvPr id="120" name="Shape 120"/>
          <p:cNvGrpSpPr/>
          <p:nvPr/>
        </p:nvGrpSpPr>
        <p:grpSpPr>
          <a:xfrm>
            <a:off x="2028071" y="925425"/>
            <a:ext cx="4498937" cy="3589875"/>
            <a:chOff x="2028071" y="1382625"/>
            <a:chExt cx="4498937" cy="3589875"/>
          </a:xfrm>
        </p:grpSpPr>
        <p:sp>
          <p:nvSpPr>
            <p:cNvPr id="121" name="Shape 121"/>
            <p:cNvSpPr/>
            <p:nvPr/>
          </p:nvSpPr>
          <p:spPr>
            <a:xfrm>
              <a:off x="4820908" y="1858150"/>
              <a:ext cx="1706100" cy="3024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763508" y="1858150"/>
              <a:ext cx="1706100" cy="3024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id="123" name="Shape 123"/>
            <p:cNvPicPr preferRelativeResize="0"/>
            <p:nvPr/>
          </p:nvPicPr>
          <p:blipFill rotWithShape="1">
            <a:blip r:embed="rId3">
              <a:alphaModFix/>
            </a:blip>
            <a:srcRect b="5516" l="12332" r="12609" t="54541"/>
            <a:stretch/>
          </p:blipFill>
          <p:spPr>
            <a:xfrm>
              <a:off x="2772098" y="3337825"/>
              <a:ext cx="1706248" cy="1198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Shape 124"/>
            <p:cNvPicPr preferRelativeResize="0"/>
            <p:nvPr/>
          </p:nvPicPr>
          <p:blipFill rotWithShape="1">
            <a:blip r:embed="rId4">
              <a:alphaModFix/>
            </a:blip>
            <a:srcRect b="5259" l="14388" r="14131" t="54895"/>
            <a:stretch/>
          </p:blipFill>
          <p:spPr>
            <a:xfrm>
              <a:off x="4828075" y="1992400"/>
              <a:ext cx="1698923" cy="2851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5" name="Shape 125"/>
            <p:cNvSpPr txBox="1"/>
            <p:nvPr/>
          </p:nvSpPr>
          <p:spPr>
            <a:xfrm>
              <a:off x="3597725" y="1382625"/>
              <a:ext cx="22029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RTT vs Request Number</a:t>
              </a:r>
            </a:p>
          </p:txBody>
        </p:sp>
        <p:sp>
          <p:nvSpPr>
            <p:cNvPr id="126" name="Shape 126"/>
            <p:cNvSpPr txBox="1"/>
            <p:nvPr/>
          </p:nvSpPr>
          <p:spPr>
            <a:xfrm>
              <a:off x="2556575" y="4667100"/>
              <a:ext cx="2574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0</a:t>
              </a:r>
            </a:p>
          </p:txBody>
        </p:sp>
        <p:sp>
          <p:nvSpPr>
            <p:cNvPr id="127" name="Shape 127"/>
            <p:cNvSpPr txBox="1"/>
            <p:nvPr/>
          </p:nvSpPr>
          <p:spPr>
            <a:xfrm>
              <a:off x="2406700" y="4307300"/>
              <a:ext cx="4047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300</a:t>
              </a:r>
            </a:p>
          </p:txBody>
        </p:sp>
        <p:sp>
          <p:nvSpPr>
            <p:cNvPr id="128" name="Shape 128"/>
            <p:cNvSpPr txBox="1"/>
            <p:nvPr/>
          </p:nvSpPr>
          <p:spPr>
            <a:xfrm>
              <a:off x="2406700" y="3850100"/>
              <a:ext cx="4047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6</a:t>
              </a: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00</a:t>
              </a:r>
            </a:p>
          </p:txBody>
        </p:sp>
        <p:sp>
          <p:nvSpPr>
            <p:cNvPr id="129" name="Shape 129"/>
            <p:cNvSpPr txBox="1"/>
            <p:nvPr/>
          </p:nvSpPr>
          <p:spPr>
            <a:xfrm>
              <a:off x="2406700" y="3316700"/>
              <a:ext cx="4047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9</a:t>
              </a: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00</a:t>
              </a:r>
            </a:p>
          </p:txBody>
        </p:sp>
        <p:sp>
          <p:nvSpPr>
            <p:cNvPr id="130" name="Shape 130"/>
            <p:cNvSpPr txBox="1"/>
            <p:nvPr/>
          </p:nvSpPr>
          <p:spPr>
            <a:xfrm>
              <a:off x="2280025" y="2810043"/>
              <a:ext cx="5313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1,2</a:t>
              </a: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00</a:t>
              </a:r>
            </a:p>
          </p:txBody>
        </p:sp>
        <p:sp>
          <p:nvSpPr>
            <p:cNvPr id="131" name="Shape 131"/>
            <p:cNvSpPr txBox="1"/>
            <p:nvPr/>
          </p:nvSpPr>
          <p:spPr>
            <a:xfrm>
              <a:off x="2280025" y="2326100"/>
              <a:ext cx="5313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1,500</a:t>
              </a:r>
            </a:p>
          </p:txBody>
        </p:sp>
        <p:sp>
          <p:nvSpPr>
            <p:cNvPr id="132" name="Shape 132"/>
            <p:cNvSpPr txBox="1"/>
            <p:nvPr/>
          </p:nvSpPr>
          <p:spPr>
            <a:xfrm>
              <a:off x="2280025" y="1792700"/>
              <a:ext cx="5313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r">
                <a:spcBef>
                  <a:spcPts val="0"/>
                </a:spcBef>
                <a:buNone/>
              </a:pPr>
              <a:r>
                <a:rPr lang="en" sz="9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1,800</a:t>
              </a:r>
            </a:p>
          </p:txBody>
        </p:sp>
        <p:cxnSp>
          <p:nvCxnSpPr>
            <p:cNvPr id="133" name="Shape 133"/>
            <p:cNvCxnSpPr/>
            <p:nvPr/>
          </p:nvCxnSpPr>
          <p:spPr>
            <a:xfrm>
              <a:off x="2779150" y="1969693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4" name="Shape 134"/>
            <p:cNvCxnSpPr/>
            <p:nvPr/>
          </p:nvCxnSpPr>
          <p:spPr>
            <a:xfrm>
              <a:off x="2779150" y="2474832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5" name="Shape 135"/>
            <p:cNvCxnSpPr/>
            <p:nvPr/>
          </p:nvCxnSpPr>
          <p:spPr>
            <a:xfrm>
              <a:off x="2772084" y="2967358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36" name="Shape 136"/>
            <p:cNvSpPr/>
            <p:nvPr/>
          </p:nvSpPr>
          <p:spPr>
            <a:xfrm>
              <a:off x="2773900" y="3090650"/>
              <a:ext cx="1706100" cy="30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37" name="Shape 137"/>
            <p:cNvCxnSpPr/>
            <p:nvPr/>
          </p:nvCxnSpPr>
          <p:spPr>
            <a:xfrm rot="10800000">
              <a:off x="3075875" y="1861794"/>
              <a:ext cx="0" cy="1527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8" name="Shape 138"/>
            <p:cNvCxnSpPr/>
            <p:nvPr/>
          </p:nvCxnSpPr>
          <p:spPr>
            <a:xfrm rot="10800000">
              <a:off x="3387742" y="1861794"/>
              <a:ext cx="0" cy="1527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39" name="Shape 139"/>
            <p:cNvCxnSpPr/>
            <p:nvPr/>
          </p:nvCxnSpPr>
          <p:spPr>
            <a:xfrm flipH="1" rot="10800000">
              <a:off x="3706674" y="1858194"/>
              <a:ext cx="5100" cy="15306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0" name="Shape 140"/>
            <p:cNvCxnSpPr/>
            <p:nvPr/>
          </p:nvCxnSpPr>
          <p:spPr>
            <a:xfrm rot="10800000">
              <a:off x="4018542" y="1861794"/>
              <a:ext cx="0" cy="1527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1" name="Shape 141"/>
            <p:cNvCxnSpPr/>
            <p:nvPr/>
          </p:nvCxnSpPr>
          <p:spPr>
            <a:xfrm rot="10800000">
              <a:off x="4337474" y="1858250"/>
              <a:ext cx="0" cy="15378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2" name="Shape 142"/>
            <p:cNvCxnSpPr/>
            <p:nvPr/>
          </p:nvCxnSpPr>
          <p:spPr>
            <a:xfrm flipH="1" rot="10800000">
              <a:off x="3068819" y="4515264"/>
              <a:ext cx="7200" cy="363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3" name="Shape 143"/>
            <p:cNvCxnSpPr/>
            <p:nvPr/>
          </p:nvCxnSpPr>
          <p:spPr>
            <a:xfrm flipH="1" rot="10800000">
              <a:off x="3380684" y="4515264"/>
              <a:ext cx="7200" cy="363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4" name="Shape 144"/>
            <p:cNvCxnSpPr/>
            <p:nvPr/>
          </p:nvCxnSpPr>
          <p:spPr>
            <a:xfrm flipH="1" rot="10800000">
              <a:off x="3699614" y="4515264"/>
              <a:ext cx="7200" cy="363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5" name="Shape 145"/>
            <p:cNvCxnSpPr/>
            <p:nvPr/>
          </p:nvCxnSpPr>
          <p:spPr>
            <a:xfrm flipH="1" rot="10800000">
              <a:off x="4011479" y="4515264"/>
              <a:ext cx="7200" cy="363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6" name="Shape 146"/>
            <p:cNvCxnSpPr/>
            <p:nvPr/>
          </p:nvCxnSpPr>
          <p:spPr>
            <a:xfrm flipH="1" rot="10800000">
              <a:off x="4330409" y="4516992"/>
              <a:ext cx="7200" cy="3630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7" name="Shape 147"/>
            <p:cNvCxnSpPr/>
            <p:nvPr/>
          </p:nvCxnSpPr>
          <p:spPr>
            <a:xfrm>
              <a:off x="2772084" y="4470162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8" name="Shape 148"/>
            <p:cNvCxnSpPr/>
            <p:nvPr/>
          </p:nvCxnSpPr>
          <p:spPr>
            <a:xfrm>
              <a:off x="2772084" y="4851162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49" name="Shape 149"/>
            <p:cNvCxnSpPr/>
            <p:nvPr/>
          </p:nvCxnSpPr>
          <p:spPr>
            <a:xfrm>
              <a:off x="4821084" y="4844097"/>
              <a:ext cx="1695600" cy="0"/>
            </a:xfrm>
            <a:prstGeom prst="straightConnector1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0" name="Shape 150"/>
            <p:cNvCxnSpPr/>
            <p:nvPr/>
          </p:nvCxnSpPr>
          <p:spPr>
            <a:xfrm flipH="1" rot="10800000">
              <a:off x="5114650" y="1865014"/>
              <a:ext cx="7200" cy="1338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1" name="Shape 151"/>
            <p:cNvCxnSpPr/>
            <p:nvPr/>
          </p:nvCxnSpPr>
          <p:spPr>
            <a:xfrm rot="10800000">
              <a:off x="5419455" y="1858114"/>
              <a:ext cx="0" cy="1407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2" name="Shape 152"/>
            <p:cNvCxnSpPr/>
            <p:nvPr/>
          </p:nvCxnSpPr>
          <p:spPr>
            <a:xfrm flipH="1" rot="10800000">
              <a:off x="5724261" y="1865014"/>
              <a:ext cx="7200" cy="1338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3" name="Shape 153"/>
            <p:cNvCxnSpPr/>
            <p:nvPr/>
          </p:nvCxnSpPr>
          <p:spPr>
            <a:xfrm flipH="1" rot="10800000">
              <a:off x="6029066" y="1865014"/>
              <a:ext cx="7200" cy="1338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54" name="Shape 154"/>
            <p:cNvCxnSpPr/>
            <p:nvPr/>
          </p:nvCxnSpPr>
          <p:spPr>
            <a:xfrm flipH="1" rot="10800000">
              <a:off x="6328324" y="1865651"/>
              <a:ext cx="7200" cy="13380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55" name="Shape 155"/>
            <p:cNvSpPr txBox="1"/>
            <p:nvPr/>
          </p:nvSpPr>
          <p:spPr>
            <a:xfrm rot="-5400543">
              <a:off x="1230671" y="3204343"/>
              <a:ext cx="1900500" cy="30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 sz="1100">
                  <a:solidFill>
                    <a:srgbClr val="434343"/>
                  </a:solidFill>
                  <a:latin typeface="Open Sans"/>
                  <a:ea typeface="Open Sans"/>
                  <a:cs typeface="Open Sans"/>
                  <a:sym typeface="Open Sans"/>
                </a:rPr>
                <a:t>RTT (ms)</a:t>
              </a:r>
            </a:p>
          </p:txBody>
        </p:sp>
      </p:grpSp>
      <p:sp>
        <p:nvSpPr>
          <p:cNvPr id="156" name="Shape 156"/>
          <p:cNvSpPr txBox="1"/>
          <p:nvPr/>
        </p:nvSpPr>
        <p:spPr>
          <a:xfrm>
            <a:off x="2769575" y="4439100"/>
            <a:ext cx="16746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1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Request Number</a:t>
            </a:r>
          </a:p>
        </p:txBody>
      </p:sp>
      <p:sp>
        <p:nvSpPr>
          <p:cNvPr id="157" name="Shape 157"/>
          <p:cNvSpPr txBox="1"/>
          <p:nvPr/>
        </p:nvSpPr>
        <p:spPr>
          <a:xfrm>
            <a:off x="4841105" y="4439100"/>
            <a:ext cx="16746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1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Request Number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Server Benchmarks???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</a:t>
            </a:r>
            <a:r>
              <a:rPr lang="en" sz="36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RF) Method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4245075" y="2039600"/>
            <a:ext cx="4313400" cy="2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CC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3699400" y="2113900"/>
            <a:ext cx="5000400" cy="17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Prototyped with an </a:t>
            </a:r>
            <a:r>
              <a:rPr b="1" lang="en" sz="2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Arduino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P2P between cars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Uses </a:t>
            </a:r>
            <a:r>
              <a:rPr b="1" lang="en" sz="2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smartphone </a:t>
            </a: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for GPS and mapping of emergency vehicles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49" y="2039599"/>
            <a:ext cx="2615001" cy="188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Overview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Decentralize our alert system for faster warning propagation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Similar to 802.11p, which was designed for inter-car communications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P2P, with alerts originating from equipped emergency vehicles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The emergency vehicle constantly broadcasts to surroundings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asily scalable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Very fast communication (~10ms per hop)</a:t>
            </a:r>
          </a:p>
          <a:p>
            <a: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All devices forward any alerts they receive, propagating messages away from their sources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Client/Server (Cellular)</a:t>
            </a:r>
            <a:r>
              <a:rPr lang="en" sz="36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 Method</a:t>
            </a:r>
          </a:p>
        </p:txBody>
      </p:sp>
      <p:sp>
        <p:nvSpPr>
          <p:cNvPr id="183" name="Shape 183"/>
          <p:cNvSpPr txBox="1"/>
          <p:nvPr/>
        </p:nvSpPr>
        <p:spPr>
          <a:xfrm>
            <a:off x="4245075" y="2039600"/>
            <a:ext cx="4313400" cy="2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CC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3337449" y="1863925"/>
            <a:ext cx="4879500" cy="23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Deployed as a </a:t>
            </a:r>
            <a:r>
              <a:rPr b="1" lang="en" sz="2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smartphone app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Client/Server Model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TCP-based protocol over </a:t>
            </a:r>
            <a:r>
              <a:rPr b="1" lang="en" sz="24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4G/LTE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Central Server Alerts Drivers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050" y="1765500"/>
            <a:ext cx="1441549" cy="25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Client/Server (Cellular) overview</a:t>
            </a:r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Maintain a centralized list of users and their current locations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Server client model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send their messages to the server which then alerts all users near the vehicle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Takes advantage of existing infrastructure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Rely heavily on 4G/LTE coverage and future innovations to wireless infrastructure to handle communications</a:t>
            </a:r>
          </a:p>
          <a:p>
            <a:pPr indent="-3429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Use Firebase to message all clients instead of server</a:t>
            </a:r>
          </a:p>
          <a:p>
            <a:pPr indent="-228600" lvl="0" marL="45720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Potential to give warnings even earlier than RF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Client/Server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Discarded Strategy: Firebase-Only Approach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311700" y="1152475"/>
            <a:ext cx="5722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Firebase can have users join “groups”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We would associate a “group” with a geographical bucket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All clients join and leave groups as their location changes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send notifications to the nearby groups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Jeff Dalla Tezza cautioned against this: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Firebase is not designed to handle the churn of our users switching groups rapidly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Recommends we store Firebase ID’s and directly message devices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04" name="Shape 204"/>
          <p:cNvGrpSpPr/>
          <p:nvPr/>
        </p:nvGrpSpPr>
        <p:grpSpPr>
          <a:xfrm>
            <a:off x="6889684" y="1091475"/>
            <a:ext cx="1953250" cy="2433641"/>
            <a:chOff x="704700" y="1853700"/>
            <a:chExt cx="1944500" cy="2620200"/>
          </a:xfrm>
        </p:grpSpPr>
        <p:sp>
          <p:nvSpPr>
            <p:cNvPr id="205" name="Shape 205"/>
            <p:cNvSpPr/>
            <p:nvPr/>
          </p:nvSpPr>
          <p:spPr>
            <a:xfrm>
              <a:off x="1025800" y="2820600"/>
              <a:ext cx="1302300" cy="572700"/>
            </a:xfrm>
            <a:prstGeom prst="ellipse">
              <a:avLst/>
            </a:prstGeom>
            <a:solidFill>
              <a:srgbClr val="FFD966"/>
            </a:solidFill>
            <a:ln cap="flat" cmpd="sng" w="28575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Firebase</a:t>
              </a:r>
            </a:p>
          </p:txBody>
        </p:sp>
        <p:sp>
          <p:nvSpPr>
            <p:cNvPr id="206" name="Shape 206"/>
            <p:cNvSpPr/>
            <p:nvPr/>
          </p:nvSpPr>
          <p:spPr>
            <a:xfrm>
              <a:off x="70470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3817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205880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105450" y="1853700"/>
              <a:ext cx="11430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cxnSp>
          <p:nvCxnSpPr>
            <p:cNvPr id="210" name="Shape 210"/>
            <p:cNvCxnSpPr>
              <a:stCxn id="209" idx="2"/>
              <a:endCxn id="205" idx="0"/>
            </p:cNvCxnSpPr>
            <p:nvPr/>
          </p:nvCxnSpPr>
          <p:spPr>
            <a:xfrm flipH="1" rot="-5400000">
              <a:off x="1423300" y="2566350"/>
              <a:ext cx="507900" cy="6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11" name="Shape 211"/>
            <p:cNvCxnSpPr>
              <a:stCxn id="206" idx="0"/>
              <a:endCxn id="205" idx="3"/>
            </p:cNvCxnSpPr>
            <p:nvPr/>
          </p:nvCxnSpPr>
          <p:spPr>
            <a:xfrm flipH="1" rot="10800000">
              <a:off x="999900" y="3309600"/>
              <a:ext cx="216600" cy="591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12" name="Shape 212"/>
            <p:cNvCxnSpPr>
              <a:stCxn id="207" idx="0"/>
              <a:endCxn id="205" idx="4"/>
            </p:cNvCxnSpPr>
            <p:nvPr/>
          </p:nvCxnSpPr>
          <p:spPr>
            <a:xfrm rot="10800000">
              <a:off x="1676950" y="3393300"/>
              <a:ext cx="0" cy="507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13" name="Shape 213"/>
            <p:cNvCxnSpPr>
              <a:stCxn id="208" idx="0"/>
              <a:endCxn id="205" idx="5"/>
            </p:cNvCxnSpPr>
            <p:nvPr/>
          </p:nvCxnSpPr>
          <p:spPr>
            <a:xfrm rot="10800000">
              <a:off x="2137400" y="3309600"/>
              <a:ext cx="216600" cy="591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  <p:grpSp>
        <p:nvGrpSpPr>
          <p:cNvPr id="214" name="Shape 214"/>
          <p:cNvGrpSpPr/>
          <p:nvPr/>
        </p:nvGrpSpPr>
        <p:grpSpPr>
          <a:xfrm>
            <a:off x="7136426" y="3813789"/>
            <a:ext cx="1459738" cy="1051439"/>
            <a:chOff x="-1295625" y="2297650"/>
            <a:chExt cx="1011600" cy="1011875"/>
          </a:xfrm>
        </p:grpSpPr>
        <p:sp>
          <p:nvSpPr>
            <p:cNvPr id="215" name="Shape 215"/>
            <p:cNvSpPr/>
            <p:nvPr/>
          </p:nvSpPr>
          <p:spPr>
            <a:xfrm>
              <a:off x="-1295625" y="22976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16" name="Shape 216"/>
            <p:cNvSpPr/>
            <p:nvPr/>
          </p:nvSpPr>
          <p:spPr>
            <a:xfrm>
              <a:off x="-958425" y="22976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17" name="Shape 217"/>
            <p:cNvSpPr/>
            <p:nvPr/>
          </p:nvSpPr>
          <p:spPr>
            <a:xfrm>
              <a:off x="-621225" y="22976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18" name="Shape 218"/>
            <p:cNvSpPr/>
            <p:nvPr/>
          </p:nvSpPr>
          <p:spPr>
            <a:xfrm>
              <a:off x="-1295625" y="26348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19" name="Shape 219"/>
            <p:cNvSpPr/>
            <p:nvPr/>
          </p:nvSpPr>
          <p:spPr>
            <a:xfrm>
              <a:off x="-958425" y="26348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20" name="Shape 220"/>
            <p:cNvSpPr/>
            <p:nvPr/>
          </p:nvSpPr>
          <p:spPr>
            <a:xfrm>
              <a:off x="-621225" y="2634850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21" name="Shape 221"/>
            <p:cNvSpPr/>
            <p:nvPr/>
          </p:nvSpPr>
          <p:spPr>
            <a:xfrm>
              <a:off x="-1295625" y="2972325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22" name="Shape 222"/>
            <p:cNvSpPr/>
            <p:nvPr/>
          </p:nvSpPr>
          <p:spPr>
            <a:xfrm>
              <a:off x="-958425" y="2972325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23" name="Shape 223"/>
            <p:cNvSpPr/>
            <p:nvPr/>
          </p:nvSpPr>
          <p:spPr>
            <a:xfrm>
              <a:off x="-621225" y="2972325"/>
              <a:ext cx="337200" cy="3372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G</a:t>
              </a:r>
            </a:p>
          </p:txBody>
        </p:sp>
        <p:sp>
          <p:nvSpPr>
            <p:cNvPr id="224" name="Shape 224"/>
            <p:cNvSpPr/>
            <p:nvPr/>
          </p:nvSpPr>
          <p:spPr>
            <a:xfrm>
              <a:off x="-941200" y="2723025"/>
              <a:ext cx="70500" cy="70500"/>
            </a:xfrm>
            <a:prstGeom prst="ellipse">
              <a:avLst/>
            </a:prstGeom>
            <a:solidFill>
              <a:srgbClr val="F3F3F3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-407800" y="2342025"/>
              <a:ext cx="70500" cy="70500"/>
            </a:xfrm>
            <a:prstGeom prst="ellipse">
              <a:avLst/>
            </a:prstGeom>
            <a:solidFill>
              <a:srgbClr val="990000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-1093600" y="2875425"/>
              <a:ext cx="70500" cy="70500"/>
            </a:xfrm>
            <a:prstGeom prst="ellipse">
              <a:avLst/>
            </a:prstGeom>
            <a:solidFill>
              <a:srgbClr val="990000"/>
            </a:solidFill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Method: Hybrid Server/Firebase</a:t>
            </a:r>
          </a:p>
        </p:txBody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311700" y="1152475"/>
            <a:ext cx="5433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Clients receive a unique token from Google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Clients pass our server the token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Clients periodically update our server with location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On emergency, we send appropriate tokens to Google, who then manages the notifications to clients</a:t>
            </a:r>
          </a:p>
        </p:txBody>
      </p:sp>
      <p:grpSp>
        <p:nvGrpSpPr>
          <p:cNvPr id="233" name="Shape 233"/>
          <p:cNvGrpSpPr/>
          <p:nvPr/>
        </p:nvGrpSpPr>
        <p:grpSpPr>
          <a:xfrm>
            <a:off x="6264271" y="1158477"/>
            <a:ext cx="2692569" cy="3416312"/>
            <a:chOff x="6307950" y="1853712"/>
            <a:chExt cx="2400650" cy="2625912"/>
          </a:xfrm>
        </p:grpSpPr>
        <p:sp>
          <p:nvSpPr>
            <p:cNvPr id="234" name="Shape 234"/>
            <p:cNvSpPr/>
            <p:nvPr/>
          </p:nvSpPr>
          <p:spPr>
            <a:xfrm>
              <a:off x="6744775" y="1853712"/>
              <a:ext cx="14532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sp>
          <p:nvSpPr>
            <p:cNvPr id="235" name="Shape 235"/>
            <p:cNvSpPr/>
            <p:nvPr/>
          </p:nvSpPr>
          <p:spPr>
            <a:xfrm>
              <a:off x="6815900" y="2820600"/>
              <a:ext cx="1302300" cy="572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274E1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Our Server</a:t>
              </a:r>
            </a:p>
          </p:txBody>
        </p:sp>
        <p:cxnSp>
          <p:nvCxnSpPr>
            <p:cNvPr id="236" name="Shape 236"/>
            <p:cNvCxnSpPr>
              <a:stCxn id="234" idx="2"/>
              <a:endCxn id="235" idx="0"/>
            </p:cNvCxnSpPr>
            <p:nvPr/>
          </p:nvCxnSpPr>
          <p:spPr>
            <a:xfrm rot="5400000">
              <a:off x="7215325" y="2564562"/>
              <a:ext cx="507900" cy="4200"/>
            </a:xfrm>
            <a:prstGeom prst="curvedConnector3">
              <a:avLst>
                <a:gd fmla="val 49999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37" name="Shape 237"/>
            <p:cNvSpPr/>
            <p:nvPr/>
          </p:nvSpPr>
          <p:spPr>
            <a:xfrm>
              <a:off x="6307950" y="3906925"/>
              <a:ext cx="1302300" cy="572700"/>
            </a:xfrm>
            <a:prstGeom prst="ellipse">
              <a:avLst/>
            </a:prstGeom>
            <a:solidFill>
              <a:srgbClr val="FFD966"/>
            </a:solidFill>
            <a:ln cap="flat" cmpd="sng" w="28575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Firebase</a:t>
              </a:r>
            </a:p>
          </p:txBody>
        </p:sp>
        <p:sp>
          <p:nvSpPr>
            <p:cNvPr id="238" name="Shape 238"/>
            <p:cNvSpPr/>
            <p:nvPr/>
          </p:nvSpPr>
          <p:spPr>
            <a:xfrm>
              <a:off x="8118200" y="3906925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cxnSp>
          <p:nvCxnSpPr>
            <p:cNvPr id="239" name="Shape 239"/>
            <p:cNvCxnSpPr>
              <a:stCxn id="237" idx="0"/>
              <a:endCxn id="235" idx="3"/>
            </p:cNvCxnSpPr>
            <p:nvPr/>
          </p:nvCxnSpPr>
          <p:spPr>
            <a:xfrm flipH="1" rot="10800000">
              <a:off x="6959100" y="3309325"/>
              <a:ext cx="47700" cy="597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none"/>
            </a:ln>
          </p:spPr>
        </p:cxnSp>
        <p:cxnSp>
          <p:nvCxnSpPr>
            <p:cNvPr id="240" name="Shape 240"/>
            <p:cNvCxnSpPr>
              <a:stCxn id="238" idx="0"/>
              <a:endCxn id="235" idx="5"/>
            </p:cNvCxnSpPr>
            <p:nvPr/>
          </p:nvCxnSpPr>
          <p:spPr>
            <a:xfrm rot="10800000">
              <a:off x="7927400" y="3309325"/>
              <a:ext cx="486000" cy="597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41" name="Shape 241"/>
            <p:cNvCxnSpPr>
              <a:stCxn id="238" idx="2"/>
              <a:endCxn id="237" idx="6"/>
            </p:cNvCxnSpPr>
            <p:nvPr/>
          </p:nvCxnSpPr>
          <p:spPr>
            <a:xfrm rot="10800000">
              <a:off x="7610300" y="4193275"/>
              <a:ext cx="507900" cy="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Method: Hybrid Server/Firebase</a:t>
            </a: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Pros: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Load on our servers is lower</a:t>
            </a:r>
          </a:p>
          <a:p>
            <a:pPr indent="-342900" lvl="2" marL="13716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Utilize Google’s resources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Cons: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Need to store location of all users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Additional latency from using Firebase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48" name="Shape 248"/>
          <p:cNvGrpSpPr/>
          <p:nvPr/>
        </p:nvGrpSpPr>
        <p:grpSpPr>
          <a:xfrm>
            <a:off x="6264271" y="1158477"/>
            <a:ext cx="2692569" cy="3416312"/>
            <a:chOff x="6307950" y="1853712"/>
            <a:chExt cx="2400650" cy="2625912"/>
          </a:xfrm>
        </p:grpSpPr>
        <p:sp>
          <p:nvSpPr>
            <p:cNvPr id="249" name="Shape 249"/>
            <p:cNvSpPr/>
            <p:nvPr/>
          </p:nvSpPr>
          <p:spPr>
            <a:xfrm>
              <a:off x="6744775" y="1853712"/>
              <a:ext cx="14532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sp>
          <p:nvSpPr>
            <p:cNvPr id="250" name="Shape 250"/>
            <p:cNvSpPr/>
            <p:nvPr/>
          </p:nvSpPr>
          <p:spPr>
            <a:xfrm>
              <a:off x="6815900" y="2820600"/>
              <a:ext cx="1302300" cy="572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274E1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Our Server</a:t>
              </a:r>
            </a:p>
          </p:txBody>
        </p:sp>
        <p:cxnSp>
          <p:nvCxnSpPr>
            <p:cNvPr id="251" name="Shape 251"/>
            <p:cNvCxnSpPr>
              <a:stCxn id="249" idx="2"/>
              <a:endCxn id="250" idx="0"/>
            </p:cNvCxnSpPr>
            <p:nvPr/>
          </p:nvCxnSpPr>
          <p:spPr>
            <a:xfrm rot="5400000">
              <a:off x="7215325" y="2564562"/>
              <a:ext cx="507900" cy="4200"/>
            </a:xfrm>
            <a:prstGeom prst="curvedConnector3">
              <a:avLst>
                <a:gd fmla="val 49999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52" name="Shape 252"/>
            <p:cNvSpPr/>
            <p:nvPr/>
          </p:nvSpPr>
          <p:spPr>
            <a:xfrm>
              <a:off x="6307950" y="3906925"/>
              <a:ext cx="1302300" cy="572700"/>
            </a:xfrm>
            <a:prstGeom prst="ellipse">
              <a:avLst/>
            </a:prstGeom>
            <a:solidFill>
              <a:srgbClr val="FFD966"/>
            </a:solidFill>
            <a:ln cap="flat" cmpd="sng" w="28575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Firebase</a:t>
              </a:r>
            </a:p>
          </p:txBody>
        </p:sp>
        <p:sp>
          <p:nvSpPr>
            <p:cNvPr id="253" name="Shape 253"/>
            <p:cNvSpPr/>
            <p:nvPr/>
          </p:nvSpPr>
          <p:spPr>
            <a:xfrm>
              <a:off x="8118200" y="3906925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cxnSp>
          <p:nvCxnSpPr>
            <p:cNvPr id="254" name="Shape 254"/>
            <p:cNvCxnSpPr>
              <a:stCxn id="252" idx="0"/>
              <a:endCxn id="250" idx="3"/>
            </p:cNvCxnSpPr>
            <p:nvPr/>
          </p:nvCxnSpPr>
          <p:spPr>
            <a:xfrm flipH="1" rot="10800000">
              <a:off x="6959100" y="3309325"/>
              <a:ext cx="47700" cy="597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none"/>
            </a:ln>
          </p:spPr>
        </p:cxnSp>
        <p:cxnSp>
          <p:nvCxnSpPr>
            <p:cNvPr id="255" name="Shape 255"/>
            <p:cNvCxnSpPr>
              <a:stCxn id="253" idx="0"/>
              <a:endCxn id="250" idx="5"/>
            </p:cNvCxnSpPr>
            <p:nvPr/>
          </p:nvCxnSpPr>
          <p:spPr>
            <a:xfrm rot="10800000">
              <a:off x="7927400" y="3309325"/>
              <a:ext cx="486000" cy="5976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56" name="Shape 256"/>
            <p:cNvCxnSpPr>
              <a:stCxn id="253" idx="2"/>
              <a:endCxn id="252" idx="6"/>
            </p:cNvCxnSpPr>
            <p:nvPr/>
          </p:nvCxnSpPr>
          <p:spPr>
            <a:xfrm rot="10800000">
              <a:off x="7610300" y="4193275"/>
              <a:ext cx="507900" cy="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Method: </a:t>
            </a: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Server-Only Approach</a:t>
            </a:r>
          </a:p>
        </p:txBody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2595175" y="1152475"/>
            <a:ext cx="6342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constantly send the server their location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Server only stores the locations of emergency vehicles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Clients send periodically their location, and ask, “is there an emergency in my area?”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Clients can additionally sent older locations for better heuristics on the server</a:t>
            </a:r>
          </a:p>
        </p:txBody>
      </p:sp>
      <p:grpSp>
        <p:nvGrpSpPr>
          <p:cNvPr id="263" name="Shape 263"/>
          <p:cNvGrpSpPr/>
          <p:nvPr/>
        </p:nvGrpSpPr>
        <p:grpSpPr>
          <a:xfrm>
            <a:off x="470975" y="1626775"/>
            <a:ext cx="1944500" cy="2620200"/>
            <a:chOff x="3599750" y="1853700"/>
            <a:chExt cx="1944500" cy="2620200"/>
          </a:xfrm>
        </p:grpSpPr>
        <p:sp>
          <p:nvSpPr>
            <p:cNvPr id="264" name="Shape 264"/>
            <p:cNvSpPr/>
            <p:nvPr/>
          </p:nvSpPr>
          <p:spPr>
            <a:xfrm>
              <a:off x="3920850" y="2820600"/>
              <a:ext cx="1302300" cy="572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274E1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Our Server</a:t>
              </a:r>
            </a:p>
          </p:txBody>
        </p:sp>
        <p:sp>
          <p:nvSpPr>
            <p:cNvPr id="265" name="Shape 265"/>
            <p:cNvSpPr/>
            <p:nvPr/>
          </p:nvSpPr>
          <p:spPr>
            <a:xfrm>
              <a:off x="35997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66" name="Shape 266"/>
            <p:cNvSpPr/>
            <p:nvPr/>
          </p:nvSpPr>
          <p:spPr>
            <a:xfrm>
              <a:off x="427680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67" name="Shape 267"/>
            <p:cNvSpPr/>
            <p:nvPr/>
          </p:nvSpPr>
          <p:spPr>
            <a:xfrm>
              <a:off x="49538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68" name="Shape 268"/>
            <p:cNvSpPr/>
            <p:nvPr/>
          </p:nvSpPr>
          <p:spPr>
            <a:xfrm>
              <a:off x="3836050" y="1853700"/>
              <a:ext cx="14670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cxnSp>
          <p:nvCxnSpPr>
            <p:cNvPr id="269" name="Shape 269"/>
            <p:cNvCxnSpPr>
              <a:stCxn id="268" idx="2"/>
              <a:endCxn id="264" idx="0"/>
            </p:cNvCxnSpPr>
            <p:nvPr/>
          </p:nvCxnSpPr>
          <p:spPr>
            <a:xfrm flipH="1" rot="-5400000">
              <a:off x="4316800" y="2565450"/>
              <a:ext cx="507900" cy="24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70" name="Shape 270"/>
            <p:cNvCxnSpPr>
              <a:stCxn id="265" idx="0"/>
              <a:endCxn id="264" idx="3"/>
            </p:cNvCxnSpPr>
            <p:nvPr/>
          </p:nvCxnSpPr>
          <p:spPr>
            <a:xfrm flipH="1" rot="10800000">
              <a:off x="38949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71" name="Shape 271"/>
            <p:cNvCxnSpPr>
              <a:stCxn id="266" idx="0"/>
              <a:endCxn id="264" idx="4"/>
            </p:cNvCxnSpPr>
            <p:nvPr/>
          </p:nvCxnSpPr>
          <p:spPr>
            <a:xfrm rot="10800000">
              <a:off x="4572000" y="3393300"/>
              <a:ext cx="0" cy="507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72" name="Shape 272"/>
            <p:cNvCxnSpPr>
              <a:stCxn id="267" idx="0"/>
              <a:endCxn id="264" idx="5"/>
            </p:cNvCxnSpPr>
            <p:nvPr/>
          </p:nvCxnSpPr>
          <p:spPr>
            <a:xfrm rot="10800000">
              <a:off x="50324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Method: </a:t>
            </a: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Server-Only Approach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2604550" y="1152475"/>
            <a:ext cx="6227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4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Pros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Lowest expected latency from server/client approaches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We already round trip connections to the client for each update, so we might as well take advantage of that response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Less information to store server side (more scalable!)</a:t>
            </a:r>
          </a:p>
        </p:txBody>
      </p:sp>
      <p:grpSp>
        <p:nvGrpSpPr>
          <p:cNvPr id="279" name="Shape 279"/>
          <p:cNvGrpSpPr/>
          <p:nvPr/>
        </p:nvGrpSpPr>
        <p:grpSpPr>
          <a:xfrm>
            <a:off x="470975" y="1626775"/>
            <a:ext cx="1944500" cy="2620200"/>
            <a:chOff x="3599750" y="1853700"/>
            <a:chExt cx="1944500" cy="2620200"/>
          </a:xfrm>
        </p:grpSpPr>
        <p:sp>
          <p:nvSpPr>
            <p:cNvPr id="280" name="Shape 280"/>
            <p:cNvSpPr/>
            <p:nvPr/>
          </p:nvSpPr>
          <p:spPr>
            <a:xfrm>
              <a:off x="3920850" y="2820600"/>
              <a:ext cx="1302300" cy="572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274E1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Our Server</a:t>
              </a:r>
            </a:p>
          </p:txBody>
        </p:sp>
        <p:sp>
          <p:nvSpPr>
            <p:cNvPr id="281" name="Shape 281"/>
            <p:cNvSpPr/>
            <p:nvPr/>
          </p:nvSpPr>
          <p:spPr>
            <a:xfrm>
              <a:off x="35997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82" name="Shape 282"/>
            <p:cNvSpPr/>
            <p:nvPr/>
          </p:nvSpPr>
          <p:spPr>
            <a:xfrm>
              <a:off x="427680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83" name="Shape 283"/>
            <p:cNvSpPr/>
            <p:nvPr/>
          </p:nvSpPr>
          <p:spPr>
            <a:xfrm>
              <a:off x="49538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3836050" y="1853700"/>
              <a:ext cx="14670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cxnSp>
          <p:nvCxnSpPr>
            <p:cNvPr id="285" name="Shape 285"/>
            <p:cNvCxnSpPr>
              <a:stCxn id="284" idx="2"/>
              <a:endCxn id="280" idx="0"/>
            </p:cNvCxnSpPr>
            <p:nvPr/>
          </p:nvCxnSpPr>
          <p:spPr>
            <a:xfrm flipH="1" rot="-5400000">
              <a:off x="4316800" y="2565450"/>
              <a:ext cx="507900" cy="24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86" name="Shape 286"/>
            <p:cNvCxnSpPr>
              <a:stCxn id="281" idx="0"/>
              <a:endCxn id="280" idx="3"/>
            </p:cNvCxnSpPr>
            <p:nvPr/>
          </p:nvCxnSpPr>
          <p:spPr>
            <a:xfrm flipH="1" rot="10800000">
              <a:off x="38949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87" name="Shape 287"/>
            <p:cNvCxnSpPr>
              <a:stCxn id="282" idx="0"/>
              <a:endCxn id="280" idx="4"/>
            </p:cNvCxnSpPr>
            <p:nvPr/>
          </p:nvCxnSpPr>
          <p:spPr>
            <a:xfrm rot="10800000">
              <a:off x="4572000" y="3393300"/>
              <a:ext cx="0" cy="507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288" name="Shape 288"/>
            <p:cNvCxnSpPr>
              <a:stCxn id="283" idx="0"/>
              <a:endCxn id="280" idx="5"/>
            </p:cNvCxnSpPr>
            <p:nvPr/>
          </p:nvCxnSpPr>
          <p:spPr>
            <a:xfrm rot="10800000">
              <a:off x="50324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499" y="758174"/>
            <a:ext cx="5391349" cy="187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Shape 294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Stationary Mobile Packet Loss</a:t>
            </a:r>
          </a:p>
        </p:txBody>
      </p:sp>
      <p:pic>
        <p:nvPicPr>
          <p:cNvPr id="295" name="Shape 2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8700" y="3148074"/>
            <a:ext cx="5162985" cy="18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Shape 296"/>
          <p:cNvSpPr txBox="1"/>
          <p:nvPr>
            <p:ph type="title"/>
          </p:nvPr>
        </p:nvSpPr>
        <p:spPr>
          <a:xfrm>
            <a:off x="316087" y="28353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Mobile Packet Loss in a Vehicle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noFill/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Method: Server-Only Approach (Faster?)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2595175" y="1152475"/>
            <a:ext cx="6342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Scaling to millions of cars making millions of TCP connections is impractical 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Car interaction with the server is stateless, side-effect free, and brief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Replace HTTP with space efficient binary system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still communicate over TCP</a:t>
            </a:r>
          </a:p>
          <a:p>
            <a:pPr indent="-355600" lvl="0" marL="457200" rtl="0">
              <a:spcBef>
                <a:spcPts val="0"/>
              </a:spcBef>
              <a:spcAft>
                <a:spcPts val="600"/>
              </a:spcAft>
              <a:buClr>
                <a:srgbClr val="434343"/>
              </a:buClr>
              <a:buSzPct val="100000"/>
              <a:buFont typeface="Open Sans"/>
            </a:pPr>
            <a:r>
              <a:rPr lang="en" sz="20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Cars can use a simple UDP with retry protocol to avoid the 3-way handshake</a:t>
            </a:r>
          </a:p>
        </p:txBody>
      </p:sp>
      <p:grpSp>
        <p:nvGrpSpPr>
          <p:cNvPr id="303" name="Shape 303"/>
          <p:cNvGrpSpPr/>
          <p:nvPr/>
        </p:nvGrpSpPr>
        <p:grpSpPr>
          <a:xfrm>
            <a:off x="470975" y="1626775"/>
            <a:ext cx="1944500" cy="2620200"/>
            <a:chOff x="3599750" y="1853700"/>
            <a:chExt cx="1944500" cy="2620200"/>
          </a:xfrm>
        </p:grpSpPr>
        <p:sp>
          <p:nvSpPr>
            <p:cNvPr id="304" name="Shape 304"/>
            <p:cNvSpPr/>
            <p:nvPr/>
          </p:nvSpPr>
          <p:spPr>
            <a:xfrm>
              <a:off x="3920850" y="2820600"/>
              <a:ext cx="1302300" cy="572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274E1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Our Server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35997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306" name="Shape 306"/>
            <p:cNvSpPr/>
            <p:nvPr/>
          </p:nvSpPr>
          <p:spPr>
            <a:xfrm>
              <a:off x="427680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307" name="Shape 307"/>
            <p:cNvSpPr/>
            <p:nvPr/>
          </p:nvSpPr>
          <p:spPr>
            <a:xfrm>
              <a:off x="4953850" y="3901200"/>
              <a:ext cx="590400" cy="572700"/>
            </a:xfrm>
            <a:prstGeom prst="ellipse">
              <a:avLst/>
            </a:prstGeom>
            <a:solidFill>
              <a:srgbClr val="EFEFE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C</a:t>
              </a:r>
            </a:p>
          </p:txBody>
        </p:sp>
        <p:sp>
          <p:nvSpPr>
            <p:cNvPr id="308" name="Shape 308"/>
            <p:cNvSpPr/>
            <p:nvPr/>
          </p:nvSpPr>
          <p:spPr>
            <a:xfrm>
              <a:off x="3836050" y="1853700"/>
              <a:ext cx="1467000" cy="459000"/>
            </a:xfrm>
            <a:prstGeom prst="roundRect">
              <a:avLst>
                <a:gd fmla="val 16667" name="adj"/>
              </a:avLst>
            </a:prstGeom>
            <a:solidFill>
              <a:srgbClr val="990000"/>
            </a:solidFill>
            <a:ln cap="flat" cmpd="sng" w="28575">
              <a:solidFill>
                <a:srgbClr val="5B0F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Emergency</a:t>
              </a:r>
            </a:p>
            <a:p>
              <a:pPr lvl="0" rtl="0" algn="ctr">
                <a:spcBef>
                  <a:spcPts val="0"/>
                </a:spcBef>
                <a:buNone/>
              </a:pPr>
              <a:r>
                <a:rPr lang="en"/>
                <a:t>Vehicle</a:t>
              </a:r>
            </a:p>
          </p:txBody>
        </p:sp>
        <p:cxnSp>
          <p:nvCxnSpPr>
            <p:cNvPr id="309" name="Shape 309"/>
            <p:cNvCxnSpPr>
              <a:stCxn id="308" idx="2"/>
              <a:endCxn id="304" idx="0"/>
            </p:cNvCxnSpPr>
            <p:nvPr/>
          </p:nvCxnSpPr>
          <p:spPr>
            <a:xfrm flipH="1" rot="-5400000">
              <a:off x="4316800" y="2565450"/>
              <a:ext cx="507900" cy="2400"/>
            </a:xfrm>
            <a:prstGeom prst="curvedConnector3">
              <a:avLst>
                <a:gd fmla="val 50000" name="adj1"/>
              </a:avLst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10" name="Shape 310"/>
            <p:cNvCxnSpPr>
              <a:stCxn id="305" idx="0"/>
              <a:endCxn id="304" idx="3"/>
            </p:cNvCxnSpPr>
            <p:nvPr/>
          </p:nvCxnSpPr>
          <p:spPr>
            <a:xfrm flipH="1" rot="10800000">
              <a:off x="38949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311" name="Shape 311"/>
            <p:cNvCxnSpPr>
              <a:stCxn id="306" idx="0"/>
              <a:endCxn id="304" idx="4"/>
            </p:cNvCxnSpPr>
            <p:nvPr/>
          </p:nvCxnSpPr>
          <p:spPr>
            <a:xfrm rot="10800000">
              <a:off x="4572000" y="3393300"/>
              <a:ext cx="0" cy="507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312" name="Shape 312"/>
            <p:cNvCxnSpPr>
              <a:stCxn id="307" idx="0"/>
              <a:endCxn id="304" idx="5"/>
            </p:cNvCxnSpPr>
            <p:nvPr/>
          </p:nvCxnSpPr>
          <p:spPr>
            <a:xfrm rot="10800000">
              <a:off x="5032450" y="3309300"/>
              <a:ext cx="216600" cy="591900"/>
            </a:xfrm>
            <a:prstGeom prst="straightConnector1">
              <a:avLst/>
            </a:prstGeom>
            <a:noFill/>
            <a:ln cap="flat" cmpd="sng" w="28575">
              <a:solidFill>
                <a:srgbClr val="6D9EEB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Peer to Peer - </a:t>
            </a: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approaches</a:t>
            </a:r>
          </a:p>
        </p:txBody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Tested with both 433MHz and nRF24l01 (2.5GHz) transmitters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Found better range and library support for nRF24l01</a:t>
            </a:r>
          </a:p>
        </p:txBody>
      </p:sp>
      <p:pic>
        <p:nvPicPr>
          <p:cNvPr id="325" name="Shape 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799" y="2232300"/>
            <a:ext cx="2253825" cy="225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Shape 3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8575" y="2232300"/>
            <a:ext cx="2253825" cy="22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Hardware Details</a:t>
            </a:r>
          </a:p>
        </p:txBody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nRF24l01 with line of sight has range of about a football field - 120 yards. Loss of 5-10%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Maximum message length of 32 bytes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RF24 Details</a:t>
            </a:r>
          </a:p>
        </p:txBody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311700" y="1152475"/>
            <a:ext cx="3221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Used the RF24 library by TMRh20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Library supports reads, writes, 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multiple channels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Library supports IP-like addressing &amp; mesh network, but overhead was too high  for nodes in motion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39" name="Shape 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500" y="805350"/>
            <a:ext cx="5667499" cy="425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Protocol</a:t>
            </a:r>
          </a:p>
        </p:txBody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create alerts, send them out via broadcast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Each created message has an ID and a TTL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Messages that are received by civilian vehicles are retransmitted with probability 1/(2^n). 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n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 = times message has been retransmitted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 a busy environment, civilian vehicles are expected to retransmit each message 2 times:</a:t>
            </a:r>
          </a:p>
        </p:txBody>
      </p:sp>
      <p:pic>
        <p:nvPicPr>
          <p:cNvPr descr="convergence of messages.png" id="346" name="Shape 3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5400" y="3302687"/>
            <a:ext cx="230505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C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196225" y="306275"/>
            <a:ext cx="8520600" cy="118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Nearly</a:t>
            </a:r>
            <a:r>
              <a:rPr lang="en" sz="360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300,000 people die each year</a:t>
            </a:r>
            <a:r>
              <a:rPr lang="en" sz="3600">
                <a:solidFill>
                  <a:srgbClr val="F4CCCC"/>
                </a:solidFill>
                <a:latin typeface="Francois One"/>
                <a:ea typeface="Francois One"/>
                <a:cs typeface="Francois One"/>
                <a:sym typeface="Francois One"/>
              </a:rPr>
              <a:t> </a:t>
            </a: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to cardiac arrest</a:t>
            </a:r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9150" y="1840324"/>
            <a:ext cx="1785700" cy="14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Protocol</a:t>
            </a:r>
          </a:p>
        </p:txBody>
      </p:sp>
      <p:sp>
        <p:nvSpPr>
          <p:cNvPr id="352" name="Shape 3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If the network is busy, transmitters will wait a random amount of time (up to 10ms) before attempting to transmit again.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Based on Carrier-sense multiple access (CSMA) protocols.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Older versions displayed message paths, knowledge matrices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358" name="Shape 358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Peer to Peer (RF) Benchmarks</a:t>
            </a:r>
          </a:p>
        </p:txBody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311700" y="1152475"/>
            <a:ext cx="3110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On average, about 18ms per hop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First few hops are faster (~10ms) due to lower message traffic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With android app, much slower due to Serial communication (baud rate = 9600)</a:t>
            </a:r>
          </a:p>
        </p:txBody>
      </p:sp>
      <p:pic>
        <p:nvPicPr>
          <p:cNvPr descr="rf graph.png" id="365" name="Shape 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6512" y="1241425"/>
            <a:ext cx="5762625" cy="32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IndustryDayJHUCampusMap.jpg" id="370" name="Shape 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06350" y="0"/>
            <a:ext cx="97566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Client/Server (Cellular) Implementation Details</a:t>
            </a:r>
          </a:p>
        </p:txBody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Server running in the basement of Malone right now</a:t>
            </a:r>
          </a:p>
          <a:p>
            <a:pPr indent="-3429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4 core Intel Xeon 3.20GHz, 3 gigabytes of RAM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Android App (Java)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Python Flask Server (behind uwsgi)/Golang Server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Redis backend (Manage location data)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Nginx reverse proxy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382" name="Shape 382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Conclusions</a:t>
            </a:r>
          </a:p>
        </p:txBody>
      </p:sp>
      <p:sp>
        <p:nvSpPr>
          <p:cNvPr id="388" name="Shape 3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We have a version of our system that works for both sides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The RF side may need more tuning in the future to work in crowded situations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The server the app communicates to may eventually need to become distributed to handle increased loads or failures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Adoption of system is likely to be a large hurdle to overcome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Future Works</a:t>
            </a:r>
          </a:p>
        </p:txBody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est in actual cars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Smarter decisions using location on the server side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Larger scale RF tests - play with dynamic wait periods, dynamic propagation probabilities, find/develop ways to send longer messages.</a:t>
            </a:r>
          </a:p>
          <a:p>
            <a:pPr indent="-228600" lvl="0" marL="457200" rtl="0">
              <a:spcBef>
                <a:spcPts val="0"/>
              </a:spcBef>
              <a:buClr>
                <a:srgbClr val="434343"/>
              </a:buClr>
              <a:buFont typeface="Open Sans"/>
            </a:pPr>
            <a:r>
              <a:rPr lang="en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Optimize communication between Android/Arduino, do more computation on Arduino to limit Serial communication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Demo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C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idx="4294967295" type="ctrTitle"/>
          </p:nvPr>
        </p:nvSpPr>
        <p:spPr>
          <a:xfrm>
            <a:off x="311700" y="3649825"/>
            <a:ext cx="8520600" cy="118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30% could be saved </a:t>
            </a: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by faster response times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9150" y="1840324"/>
            <a:ext cx="1785700" cy="14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9149" y="1840324"/>
            <a:ext cx="1785700" cy="146284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/>
          <p:nvPr>
            <p:ph idx="4294967295" type="ctrTitle"/>
          </p:nvPr>
        </p:nvSpPr>
        <p:spPr>
          <a:xfrm>
            <a:off x="196225" y="306275"/>
            <a:ext cx="8520600" cy="118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Nearly</a:t>
            </a:r>
            <a:r>
              <a:rPr lang="en" sz="360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 300,000 people die each year</a:t>
            </a:r>
            <a:r>
              <a:rPr lang="en" sz="3600">
                <a:solidFill>
                  <a:srgbClr val="F4CCCC"/>
                </a:solidFill>
                <a:latin typeface="Francois One"/>
                <a:ea typeface="Francois One"/>
                <a:cs typeface="Francois One"/>
                <a:sym typeface="Francois One"/>
              </a:rPr>
              <a:t> </a:t>
            </a: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to cardiac arrest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CC0000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3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>
            <p:ph type="title"/>
          </p:nvPr>
        </p:nvSpPr>
        <p:spPr>
          <a:xfrm>
            <a:off x="196225" y="3536450"/>
            <a:ext cx="8520600" cy="118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Francois One"/>
                <a:ea typeface="Francois One"/>
                <a:cs typeface="Francois One"/>
                <a:sym typeface="Francois One"/>
              </a:rPr>
              <a:t>30,000 serious accidents</a:t>
            </a:r>
            <a:r>
              <a:rPr lang="en" sz="3600">
                <a:solidFill>
                  <a:srgbClr val="F4CCCC"/>
                </a:solidFill>
                <a:latin typeface="Francois One"/>
                <a:ea typeface="Francois One"/>
                <a:cs typeface="Francois One"/>
                <a:sym typeface="Francois One"/>
              </a:rPr>
              <a:t> </a:t>
            </a:r>
            <a:r>
              <a:rPr lang="en" sz="3600">
                <a:solidFill>
                  <a:srgbClr val="EA9999"/>
                </a:solidFill>
                <a:latin typeface="Francois One"/>
                <a:ea typeface="Francois One"/>
                <a:cs typeface="Francois One"/>
                <a:sym typeface="Francois One"/>
              </a:rPr>
              <a:t>involving fire trucks each year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 title="When an accident happens in a tunnel in South Korea">
            <a:hlinkClick r:id="rId3"/>
          </p:cNvPr>
          <p:cNvSpPr/>
          <p:nvPr/>
        </p:nvSpPr>
        <p:spPr>
          <a:xfrm>
            <a:off x="2286000" y="857250"/>
            <a:ext cx="4572000" cy="34290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Background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There are too many accidents that happen each year involving emergency vehicles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Our current alert system (lights and sirens) has seen few advances in the past decades</a:t>
            </a:r>
          </a:p>
          <a:p>
            <a:pPr indent="-368300" lvl="0" marL="45720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With modern wireless technology we should be able to alert drivers before they can even hear or see emergency vehicles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Emergency Vehicle Early Warning System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833825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Background</a:t>
            </a:r>
          </a:p>
          <a:p>
            <a:pPr indent="-38735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Open Sans"/>
            </a:pPr>
            <a:r>
              <a:rPr lang="en" sz="25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Our Approach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Our Models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Client/Server - Cellular</a:t>
            </a:r>
          </a:p>
          <a:p>
            <a:pPr indent="-387350" lvl="1" marL="9144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Benchmarks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Conclusion &amp; Future Works</a:t>
            </a:r>
          </a:p>
          <a:p>
            <a:pPr indent="-387350" lvl="0" marL="457200" rtl="0">
              <a:spcBef>
                <a:spcPts val="0"/>
              </a:spcBef>
              <a:buClr>
                <a:srgbClr val="B7B7B7"/>
              </a:buClr>
              <a:buSzPct val="100000"/>
              <a:buFont typeface="Open Sans"/>
            </a:pPr>
            <a:r>
              <a:rPr lang="en" sz="2500">
                <a:solidFill>
                  <a:srgbClr val="B7B7B7"/>
                </a:solidFill>
                <a:latin typeface="Open Sans"/>
                <a:ea typeface="Open Sans"/>
                <a:cs typeface="Open Sans"/>
                <a:sym typeface="Open Sans"/>
              </a:rPr>
              <a:t>Demo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Francois One"/>
                <a:ea typeface="Francois One"/>
                <a:cs typeface="Francois One"/>
                <a:sym typeface="Francois One"/>
              </a:rPr>
              <a:t>Our Approach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Emergency Vehicles broadcast their location, and receiving vehicles can react appropriately</a:t>
            </a:r>
          </a:p>
          <a:p>
            <a:pPr indent="-368300" lvl="0" marL="4572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How to accomplish this?</a:t>
            </a:r>
          </a:p>
          <a:p>
            <a:pPr indent="-3683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Client / Server - Cellular</a:t>
            </a:r>
          </a:p>
          <a:p>
            <a:pPr indent="-368300" lvl="1" marL="914400" rtl="0">
              <a:spcBef>
                <a:spcPts val="0"/>
              </a:spcBef>
              <a:buClr>
                <a:srgbClr val="434343"/>
              </a:buClr>
              <a:buSzPct val="100000"/>
              <a:buFont typeface="Open Sans"/>
            </a:pPr>
            <a:r>
              <a:rPr lang="en" sz="22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Peer to Peer - RF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